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aleway"/>
      <p:regular r:id="rId32"/>
      <p:bold r:id="rId33"/>
      <p:italic r:id="rId34"/>
      <p:boldItalic r:id="rId35"/>
    </p:embeddedFont>
    <p:embeddedFont>
      <p:font typeface="Roboto"/>
      <p:regular r:id="rId36"/>
      <p:bold r:id="rId37"/>
      <p:italic r:id="rId38"/>
      <p:boldItalic r:id="rId39"/>
    </p:embeddedFont>
    <p:embeddedFont>
      <p:font typeface="Lato"/>
      <p:regular r:id="rId40"/>
      <p:bold r:id="rId41"/>
      <p:italic r:id="rId42"/>
      <p:boldItalic r:id="rId43"/>
    </p:embeddedFont>
    <p:embeddedFont>
      <p:font typeface="Roboto Light"/>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regular.fntdata"/><Relationship Id="rId20" Type="http://schemas.openxmlformats.org/officeDocument/2006/relationships/slide" Target="slides/slide15.xml"/><Relationship Id="rId42" Type="http://schemas.openxmlformats.org/officeDocument/2006/relationships/font" Target="fonts/Lato-italic.fntdata"/><Relationship Id="rId41" Type="http://schemas.openxmlformats.org/officeDocument/2006/relationships/font" Target="fonts/Lato-bold.fntdata"/><Relationship Id="rId22" Type="http://schemas.openxmlformats.org/officeDocument/2006/relationships/slide" Target="slides/slide17.xml"/><Relationship Id="rId44" Type="http://schemas.openxmlformats.org/officeDocument/2006/relationships/font" Target="fonts/RobotoLight-regular.fntdata"/><Relationship Id="rId21" Type="http://schemas.openxmlformats.org/officeDocument/2006/relationships/slide" Target="slides/slide16.xml"/><Relationship Id="rId43" Type="http://schemas.openxmlformats.org/officeDocument/2006/relationships/font" Target="fonts/Lato-boldItalic.fntdata"/><Relationship Id="rId24" Type="http://schemas.openxmlformats.org/officeDocument/2006/relationships/slide" Target="slides/slide19.xml"/><Relationship Id="rId46" Type="http://schemas.openxmlformats.org/officeDocument/2006/relationships/font" Target="fonts/RobotoLight-italic.fntdata"/><Relationship Id="rId23" Type="http://schemas.openxmlformats.org/officeDocument/2006/relationships/slide" Target="slides/slide18.xml"/><Relationship Id="rId45" Type="http://schemas.openxmlformats.org/officeDocument/2006/relationships/font" Target="fonts/RobotoLigh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schemas.openxmlformats.org/officeDocument/2006/relationships/font" Target="fonts/RobotoLight-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bold.fntdata"/><Relationship Id="rId10" Type="http://schemas.openxmlformats.org/officeDocument/2006/relationships/slide" Target="slides/slide5.xml"/><Relationship Id="rId32" Type="http://schemas.openxmlformats.org/officeDocument/2006/relationships/font" Target="fonts/Raleway-regular.fntdata"/><Relationship Id="rId13" Type="http://schemas.openxmlformats.org/officeDocument/2006/relationships/slide" Target="slides/slide8.xml"/><Relationship Id="rId35" Type="http://schemas.openxmlformats.org/officeDocument/2006/relationships/font" Target="fonts/Raleway-boldItalic.fntdata"/><Relationship Id="rId12" Type="http://schemas.openxmlformats.org/officeDocument/2006/relationships/slide" Target="slides/slide7.xml"/><Relationship Id="rId34" Type="http://schemas.openxmlformats.org/officeDocument/2006/relationships/font" Target="fonts/Raleway-italic.fntdata"/><Relationship Id="rId15" Type="http://schemas.openxmlformats.org/officeDocument/2006/relationships/slide" Target="slides/slide10.xml"/><Relationship Id="rId37" Type="http://schemas.openxmlformats.org/officeDocument/2006/relationships/font" Target="fonts/Roboto-bold.fntdata"/><Relationship Id="rId14" Type="http://schemas.openxmlformats.org/officeDocument/2006/relationships/slide" Target="slides/slide9.xml"/><Relationship Id="rId36" Type="http://schemas.openxmlformats.org/officeDocument/2006/relationships/font" Target="fonts/Roboto-regular.fntdata"/><Relationship Id="rId17" Type="http://schemas.openxmlformats.org/officeDocument/2006/relationships/slide" Target="slides/slide12.xml"/><Relationship Id="rId39" Type="http://schemas.openxmlformats.org/officeDocument/2006/relationships/font" Target="fonts/Roboto-boldItalic.fntdata"/><Relationship Id="rId16" Type="http://schemas.openxmlformats.org/officeDocument/2006/relationships/slide" Target="slides/slide11.xml"/><Relationship Id="rId38" Type="http://schemas.openxmlformats.org/officeDocument/2006/relationships/font" Target="fonts/Robo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jpg>
</file>

<file path=ppt/media/image13.png>
</file>

<file path=ppt/media/image14.gif>
</file>

<file path=ppt/media/image15.png>
</file>

<file path=ppt/media/image16.png>
</file>

<file path=ppt/media/image17.jpg>
</file>

<file path=ppt/media/image18.png>
</file>

<file path=ppt/media/image19.gif>
</file>

<file path=ppt/media/image2.jpg>
</file>

<file path=ppt/media/image20.gif>
</file>

<file path=ppt/media/image21.png>
</file>

<file path=ppt/media/image3.png>
</file>

<file path=ppt/media/image4.png>
</file>

<file path=ppt/media/image5.png>
</file>

<file path=ppt/media/image6.jp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755de8a015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755de8a015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Hello Everyone,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My name is Ayusch, and I work at a company called UrbanClap as a Software Engineer. I’ve been working on Android for quite sometime and have recently started writing about android as well on Medium and my blog.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So, today we’ll be talking about AR or ARCore to be specific.</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But let’s take a step back and think about why we need AR? The world was fine when I didn’t have AR and even now I’m fine when it does. I’ve never woken up to a day in my life saying: Yaar, kaash aaj life Mei augmented reality hoti, maza hi ajata.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Right? But it was no doubt exciting when I was able to put on a dog face and send it to my friend. When I was able to try out a fancy furniture in my home just using my camera. It’s a lot more convenient than actually placing the furniture there. And Pokemon GO, it was so much fun.</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Now imagine having to create that game yourself, having to place a Pikachu right next to your bed. Now multiply that complexity a million times and imaging having to place hundreds of Pokemon around the globe. Seems like a mountainous task right.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What if I were to tell you that after this talk, you’ll be able to build a Pokemon Go for yourself? That would be a lie. Ofcourse I cannot teach you that, but what I can do is guide you through this gateway that is ARCore into the world of AR Development where you’ll be able to build exciting AR Apps really easily. And once you’ve gotten into it, sky’s the limit. Whatever you can imagine, you can create….</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And also at the end of this talk, I’ll show you my own version of Pokemon Go!</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So, having said that, let’s jump right into our topic.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755de8a015_0_1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755de8a015_0_1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755de8a015_0_1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755de8a015_0_1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755de8a015_0_1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55de8a015_0_1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As your phone moves through the world, ARCore uses a process called concurrent odometry and mapping, or COM, to understand where the phone is relative to the world around it. ARCore detects visually distinct features in the captured camera image called </a:t>
            </a:r>
            <a:r>
              <a:rPr b="1" lang="en" sz="1200">
                <a:solidFill>
                  <a:srgbClr val="202124"/>
                </a:solidFill>
                <a:highlight>
                  <a:srgbClr val="FFFFFF"/>
                </a:highlight>
                <a:latin typeface="Roboto"/>
                <a:ea typeface="Roboto"/>
                <a:cs typeface="Roboto"/>
                <a:sym typeface="Roboto"/>
              </a:rPr>
              <a:t>feature points</a:t>
            </a:r>
            <a:r>
              <a:rPr lang="en" sz="1200">
                <a:solidFill>
                  <a:srgbClr val="202124"/>
                </a:solidFill>
                <a:highlight>
                  <a:srgbClr val="FFFFFF"/>
                </a:highlight>
                <a:latin typeface="Roboto"/>
                <a:ea typeface="Roboto"/>
                <a:cs typeface="Roboto"/>
                <a:sym typeface="Roboto"/>
              </a:rPr>
              <a:t> and uses these points to compute its change in location. The visual information is combined with inertial measurements from the device's IMU to estimate the </a:t>
            </a:r>
            <a:r>
              <a:rPr b="1" lang="en" sz="1200">
                <a:solidFill>
                  <a:srgbClr val="202124"/>
                </a:solidFill>
                <a:highlight>
                  <a:srgbClr val="FFFFFF"/>
                </a:highlight>
                <a:latin typeface="Roboto"/>
                <a:ea typeface="Roboto"/>
                <a:cs typeface="Roboto"/>
                <a:sym typeface="Roboto"/>
              </a:rPr>
              <a:t>pose</a:t>
            </a:r>
            <a:r>
              <a:rPr lang="en" sz="1200">
                <a:solidFill>
                  <a:srgbClr val="202124"/>
                </a:solidFill>
                <a:highlight>
                  <a:srgbClr val="FFFFFF"/>
                </a:highlight>
                <a:latin typeface="Roboto"/>
                <a:ea typeface="Roboto"/>
                <a:cs typeface="Roboto"/>
                <a:sym typeface="Roboto"/>
              </a:rPr>
              <a:t> (position and orientation) of the camera relative to the world over time.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55de8a015_0_1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55de8a015_0_1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755de8a015_0_17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55de8a015_0_17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755de8a015_0_1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755de8a015_0_1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755de8a015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755de8a015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7a5c4d34bd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7a5c4d34bd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755de8a015_0_1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755de8a015_0_1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755de8a015_0_1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755de8a015_0_1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755de8a015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755de8a015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755de8a015_0_1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755de8a015_0_1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755de8a015_0_1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755de8a015_0_1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755de8a015_0_1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755de8a015_0_1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755de8a015_0_1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755de8a015_0_1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755de8a015_0_1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755de8a015_0_1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755de8a015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755de8a015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755de8a015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755de8a015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7a5c4d34b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a5c4d34b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7a5c4d34b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7a5c4d34b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7a5c4d34b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7a5c4d34b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755de8a015_0_1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55de8a015_0_1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755de8a015_0_1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755de8a015_0_1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755de8a015_0_1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55de8a015_0_1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755de8a015_0_1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55de8a015_0_1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1">
  <p:cSld name="TITLE_AND_BODY_1">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atin typeface="Roboto"/>
                <a:ea typeface="Roboto"/>
                <a:cs typeface="Roboto"/>
                <a:sym typeface="Roboto"/>
              </a:defRPr>
            </a:lvl1pPr>
            <a:lvl2pPr lvl="1" rtl="0">
              <a:buNone/>
              <a:defRPr>
                <a:latin typeface="Roboto"/>
                <a:ea typeface="Roboto"/>
                <a:cs typeface="Roboto"/>
                <a:sym typeface="Roboto"/>
              </a:defRPr>
            </a:lvl2pPr>
            <a:lvl3pPr lvl="2" rtl="0">
              <a:buNone/>
              <a:defRPr>
                <a:latin typeface="Roboto"/>
                <a:ea typeface="Roboto"/>
                <a:cs typeface="Roboto"/>
                <a:sym typeface="Roboto"/>
              </a:defRPr>
            </a:lvl3pPr>
            <a:lvl4pPr lvl="3" rtl="0">
              <a:buNone/>
              <a:defRPr>
                <a:latin typeface="Roboto"/>
                <a:ea typeface="Roboto"/>
                <a:cs typeface="Roboto"/>
                <a:sym typeface="Roboto"/>
              </a:defRPr>
            </a:lvl4pPr>
            <a:lvl5pPr lvl="4" rtl="0">
              <a:buNone/>
              <a:defRPr>
                <a:latin typeface="Roboto"/>
                <a:ea typeface="Roboto"/>
                <a:cs typeface="Roboto"/>
                <a:sym typeface="Roboto"/>
              </a:defRPr>
            </a:lvl5pPr>
            <a:lvl6pPr lvl="5" rtl="0">
              <a:buNone/>
              <a:defRPr>
                <a:latin typeface="Roboto"/>
                <a:ea typeface="Roboto"/>
                <a:cs typeface="Roboto"/>
                <a:sym typeface="Roboto"/>
              </a:defRPr>
            </a:lvl6pPr>
            <a:lvl7pPr lvl="6" rtl="0">
              <a:buNone/>
              <a:defRPr>
                <a:latin typeface="Roboto"/>
                <a:ea typeface="Roboto"/>
                <a:cs typeface="Roboto"/>
                <a:sym typeface="Roboto"/>
              </a:defRPr>
            </a:lvl7pPr>
            <a:lvl8pPr lvl="7" rtl="0">
              <a:buNone/>
              <a:defRPr>
                <a:latin typeface="Roboto"/>
                <a:ea typeface="Roboto"/>
                <a:cs typeface="Roboto"/>
                <a:sym typeface="Roboto"/>
              </a:defRPr>
            </a:lvl8pPr>
            <a:lvl9pPr lvl="8" rtl="0">
              <a:buNone/>
              <a:defRPr>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84" name="Google Shape;84;p13"/>
          <p:cNvSpPr txBox="1"/>
          <p:nvPr>
            <p:ph type="title"/>
          </p:nvPr>
        </p:nvSpPr>
        <p:spPr>
          <a:xfrm>
            <a:off x="433800" y="532556"/>
            <a:ext cx="8038500" cy="755700"/>
          </a:xfrm>
          <a:prstGeom prst="rect">
            <a:avLst/>
          </a:prstGeom>
        </p:spPr>
        <p:txBody>
          <a:bodyPr anchorCtr="0" anchor="t" bIns="0" lIns="0" spcFirstLastPara="1" rIns="0" wrap="square" tIns="0">
            <a:noAutofit/>
          </a:bodyPr>
          <a:lstStyle>
            <a:lvl1pPr lvl="0" rtl="0">
              <a:spcBef>
                <a:spcPts val="0"/>
              </a:spcBef>
              <a:spcAft>
                <a:spcPts val="0"/>
              </a:spcAft>
              <a:buClr>
                <a:srgbClr val="424242"/>
              </a:buClr>
              <a:buSzPts val="2400"/>
              <a:buFont typeface="Roboto Light"/>
              <a:buNone/>
              <a:defRPr sz="2400">
                <a:solidFill>
                  <a:srgbClr val="424242"/>
                </a:solidFill>
                <a:latin typeface="Roboto Light"/>
                <a:ea typeface="Roboto Light"/>
                <a:cs typeface="Roboto Light"/>
                <a:sym typeface="Roboto Light"/>
              </a:defRPr>
            </a:lvl1pPr>
            <a:lvl2pPr lvl="1" rtl="0">
              <a:spcBef>
                <a:spcPts val="0"/>
              </a:spcBef>
              <a:spcAft>
                <a:spcPts val="0"/>
              </a:spcAft>
              <a:buClr>
                <a:srgbClr val="424242"/>
              </a:buClr>
              <a:buSzPts val="2400"/>
              <a:buNone/>
              <a:defRPr sz="2400">
                <a:solidFill>
                  <a:srgbClr val="424242"/>
                </a:solidFill>
              </a:defRPr>
            </a:lvl2pPr>
            <a:lvl3pPr lvl="2" rtl="0">
              <a:spcBef>
                <a:spcPts val="0"/>
              </a:spcBef>
              <a:spcAft>
                <a:spcPts val="0"/>
              </a:spcAft>
              <a:buClr>
                <a:srgbClr val="424242"/>
              </a:buClr>
              <a:buSzPts val="2400"/>
              <a:buNone/>
              <a:defRPr sz="2400">
                <a:solidFill>
                  <a:srgbClr val="424242"/>
                </a:solidFill>
              </a:defRPr>
            </a:lvl3pPr>
            <a:lvl4pPr lvl="3" rtl="0">
              <a:spcBef>
                <a:spcPts val="0"/>
              </a:spcBef>
              <a:spcAft>
                <a:spcPts val="0"/>
              </a:spcAft>
              <a:buClr>
                <a:srgbClr val="424242"/>
              </a:buClr>
              <a:buSzPts val="2400"/>
              <a:buNone/>
              <a:defRPr sz="2400">
                <a:solidFill>
                  <a:srgbClr val="424242"/>
                </a:solidFill>
              </a:defRPr>
            </a:lvl4pPr>
            <a:lvl5pPr lvl="4" rtl="0">
              <a:spcBef>
                <a:spcPts val="0"/>
              </a:spcBef>
              <a:spcAft>
                <a:spcPts val="0"/>
              </a:spcAft>
              <a:buClr>
                <a:srgbClr val="424242"/>
              </a:buClr>
              <a:buSzPts val="2400"/>
              <a:buNone/>
              <a:defRPr sz="2400">
                <a:solidFill>
                  <a:srgbClr val="424242"/>
                </a:solidFill>
              </a:defRPr>
            </a:lvl5pPr>
            <a:lvl6pPr lvl="5" rtl="0">
              <a:spcBef>
                <a:spcPts val="0"/>
              </a:spcBef>
              <a:spcAft>
                <a:spcPts val="0"/>
              </a:spcAft>
              <a:buClr>
                <a:srgbClr val="424242"/>
              </a:buClr>
              <a:buSzPts val="2400"/>
              <a:buNone/>
              <a:defRPr sz="2400">
                <a:solidFill>
                  <a:srgbClr val="424242"/>
                </a:solidFill>
              </a:defRPr>
            </a:lvl6pPr>
            <a:lvl7pPr lvl="6" rtl="0">
              <a:spcBef>
                <a:spcPts val="0"/>
              </a:spcBef>
              <a:spcAft>
                <a:spcPts val="0"/>
              </a:spcAft>
              <a:buClr>
                <a:srgbClr val="424242"/>
              </a:buClr>
              <a:buSzPts val="2400"/>
              <a:buNone/>
              <a:defRPr sz="2400">
                <a:solidFill>
                  <a:srgbClr val="424242"/>
                </a:solidFill>
              </a:defRPr>
            </a:lvl7pPr>
            <a:lvl8pPr lvl="7" rtl="0">
              <a:spcBef>
                <a:spcPts val="0"/>
              </a:spcBef>
              <a:spcAft>
                <a:spcPts val="0"/>
              </a:spcAft>
              <a:buClr>
                <a:srgbClr val="424242"/>
              </a:buClr>
              <a:buSzPts val="2400"/>
              <a:buNone/>
              <a:defRPr sz="2400">
                <a:solidFill>
                  <a:srgbClr val="424242"/>
                </a:solidFill>
              </a:defRPr>
            </a:lvl8pPr>
            <a:lvl9pPr lvl="8" rtl="0">
              <a:spcBef>
                <a:spcPts val="0"/>
              </a:spcBef>
              <a:spcAft>
                <a:spcPts val="0"/>
              </a:spcAft>
              <a:buClr>
                <a:srgbClr val="424242"/>
              </a:buClr>
              <a:buSzPts val="2400"/>
              <a:buNone/>
              <a:defRPr sz="2400">
                <a:solidFill>
                  <a:srgbClr val="424242"/>
                </a:solidFill>
              </a:defRPr>
            </a:lvl9pPr>
          </a:lstStyle>
          <a:p/>
        </p:txBody>
      </p:sp>
      <p:sp>
        <p:nvSpPr>
          <p:cNvPr id="85" name="Google Shape;85;p13"/>
          <p:cNvSpPr txBox="1"/>
          <p:nvPr>
            <p:ph idx="1" type="body"/>
          </p:nvPr>
        </p:nvSpPr>
        <p:spPr>
          <a:xfrm>
            <a:off x="433806" y="1400156"/>
            <a:ext cx="3886200" cy="2346300"/>
          </a:xfrm>
          <a:prstGeom prst="rect">
            <a:avLst/>
          </a:prstGeom>
        </p:spPr>
        <p:txBody>
          <a:bodyPr anchorCtr="0" anchor="t" bIns="0" lIns="0" spcFirstLastPara="1" rIns="0" wrap="square" tIns="0">
            <a:noAutofit/>
          </a:bodyPr>
          <a:lstStyle>
            <a:lvl1pPr indent="-304800" lvl="0" marL="457200" rtl="0">
              <a:spcBef>
                <a:spcPts val="0"/>
              </a:spcBef>
              <a:spcAft>
                <a:spcPts val="0"/>
              </a:spcAft>
              <a:buClr>
                <a:srgbClr val="424242"/>
              </a:buClr>
              <a:buSzPts val="1200"/>
              <a:buFont typeface="Roboto Light"/>
              <a:buChar char="●"/>
              <a:defRPr sz="1200">
                <a:solidFill>
                  <a:srgbClr val="424242"/>
                </a:solidFill>
                <a:latin typeface="Roboto Light"/>
                <a:ea typeface="Roboto Light"/>
                <a:cs typeface="Roboto Light"/>
                <a:sym typeface="Roboto Light"/>
              </a:defRPr>
            </a:lvl1pPr>
            <a:lvl2pPr indent="-304800" lvl="1" marL="914400" rtl="0">
              <a:spcBef>
                <a:spcPts val="1600"/>
              </a:spcBef>
              <a:spcAft>
                <a:spcPts val="0"/>
              </a:spcAft>
              <a:buClr>
                <a:srgbClr val="424242"/>
              </a:buClr>
              <a:buSzPts val="1200"/>
              <a:buFont typeface="Roboto Light"/>
              <a:buChar char="○"/>
              <a:defRPr sz="1200">
                <a:solidFill>
                  <a:srgbClr val="424242"/>
                </a:solidFill>
                <a:latin typeface="Roboto Light"/>
                <a:ea typeface="Roboto Light"/>
                <a:cs typeface="Roboto Light"/>
                <a:sym typeface="Roboto Light"/>
              </a:defRPr>
            </a:lvl2pPr>
            <a:lvl3pPr indent="-304800" lvl="2" marL="1371600" rtl="0">
              <a:spcBef>
                <a:spcPts val="1600"/>
              </a:spcBef>
              <a:spcAft>
                <a:spcPts val="0"/>
              </a:spcAft>
              <a:buClr>
                <a:srgbClr val="424242"/>
              </a:buClr>
              <a:buSzPts val="1200"/>
              <a:buFont typeface="Roboto Light"/>
              <a:buChar char="■"/>
              <a:defRPr sz="1200">
                <a:solidFill>
                  <a:srgbClr val="424242"/>
                </a:solidFill>
                <a:latin typeface="Roboto Light"/>
                <a:ea typeface="Roboto Light"/>
                <a:cs typeface="Roboto Light"/>
                <a:sym typeface="Roboto Light"/>
              </a:defRPr>
            </a:lvl3pPr>
            <a:lvl4pPr indent="-304800" lvl="3" marL="1828800" rtl="0">
              <a:spcBef>
                <a:spcPts val="1600"/>
              </a:spcBef>
              <a:spcAft>
                <a:spcPts val="0"/>
              </a:spcAft>
              <a:buClr>
                <a:srgbClr val="424242"/>
              </a:buClr>
              <a:buSzPts val="1200"/>
              <a:buFont typeface="Roboto Light"/>
              <a:buChar char="●"/>
              <a:defRPr sz="1200">
                <a:solidFill>
                  <a:srgbClr val="424242"/>
                </a:solidFill>
                <a:latin typeface="Roboto Light"/>
                <a:ea typeface="Roboto Light"/>
                <a:cs typeface="Roboto Light"/>
                <a:sym typeface="Roboto Light"/>
              </a:defRPr>
            </a:lvl4pPr>
            <a:lvl5pPr indent="-304800" lvl="4" marL="2286000" rtl="0">
              <a:spcBef>
                <a:spcPts val="1600"/>
              </a:spcBef>
              <a:spcAft>
                <a:spcPts val="0"/>
              </a:spcAft>
              <a:buClr>
                <a:srgbClr val="424242"/>
              </a:buClr>
              <a:buSzPts val="1200"/>
              <a:buFont typeface="Roboto Light"/>
              <a:buChar char="○"/>
              <a:defRPr sz="1200">
                <a:solidFill>
                  <a:srgbClr val="424242"/>
                </a:solidFill>
                <a:latin typeface="Roboto Light"/>
                <a:ea typeface="Roboto Light"/>
                <a:cs typeface="Roboto Light"/>
                <a:sym typeface="Roboto Light"/>
              </a:defRPr>
            </a:lvl5pPr>
            <a:lvl6pPr indent="-304800" lvl="5" marL="2743200" rtl="0">
              <a:spcBef>
                <a:spcPts val="1600"/>
              </a:spcBef>
              <a:spcAft>
                <a:spcPts val="0"/>
              </a:spcAft>
              <a:buClr>
                <a:srgbClr val="424242"/>
              </a:buClr>
              <a:buSzPts val="1200"/>
              <a:buFont typeface="Roboto Light"/>
              <a:buChar char="■"/>
              <a:defRPr sz="1200">
                <a:solidFill>
                  <a:srgbClr val="424242"/>
                </a:solidFill>
                <a:latin typeface="Roboto Light"/>
                <a:ea typeface="Roboto Light"/>
                <a:cs typeface="Roboto Light"/>
                <a:sym typeface="Roboto Light"/>
              </a:defRPr>
            </a:lvl6pPr>
            <a:lvl7pPr indent="-304800" lvl="6" marL="3200400" rtl="0">
              <a:spcBef>
                <a:spcPts val="1600"/>
              </a:spcBef>
              <a:spcAft>
                <a:spcPts val="0"/>
              </a:spcAft>
              <a:buClr>
                <a:srgbClr val="424242"/>
              </a:buClr>
              <a:buSzPts val="1200"/>
              <a:buFont typeface="Roboto Light"/>
              <a:buChar char="●"/>
              <a:defRPr sz="1200">
                <a:solidFill>
                  <a:srgbClr val="424242"/>
                </a:solidFill>
                <a:latin typeface="Roboto Light"/>
                <a:ea typeface="Roboto Light"/>
                <a:cs typeface="Roboto Light"/>
                <a:sym typeface="Roboto Light"/>
              </a:defRPr>
            </a:lvl7pPr>
            <a:lvl8pPr indent="-304800" lvl="7" marL="3657600" rtl="0">
              <a:spcBef>
                <a:spcPts val="1600"/>
              </a:spcBef>
              <a:spcAft>
                <a:spcPts val="0"/>
              </a:spcAft>
              <a:buClr>
                <a:srgbClr val="424242"/>
              </a:buClr>
              <a:buSzPts val="1200"/>
              <a:buFont typeface="Roboto Light"/>
              <a:buChar char="○"/>
              <a:defRPr sz="1200">
                <a:solidFill>
                  <a:srgbClr val="424242"/>
                </a:solidFill>
                <a:latin typeface="Roboto Light"/>
                <a:ea typeface="Roboto Light"/>
                <a:cs typeface="Roboto Light"/>
                <a:sym typeface="Roboto Light"/>
              </a:defRPr>
            </a:lvl8pPr>
            <a:lvl9pPr indent="-304800" lvl="8" marL="4114800" rtl="0">
              <a:spcBef>
                <a:spcPts val="1600"/>
              </a:spcBef>
              <a:spcAft>
                <a:spcPts val="1600"/>
              </a:spcAft>
              <a:buClr>
                <a:srgbClr val="424242"/>
              </a:buClr>
              <a:buSzPts val="1200"/>
              <a:buFont typeface="Roboto Light"/>
              <a:buChar char="■"/>
              <a:defRPr sz="1200">
                <a:solidFill>
                  <a:srgbClr val="424242"/>
                </a:solidFill>
                <a:latin typeface="Roboto Light"/>
                <a:ea typeface="Roboto Light"/>
                <a:cs typeface="Roboto Light"/>
                <a:sym typeface="Roboto Light"/>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hyperlink" Target="http://drive.google.com/file/d/1UfFqqgBaDPrZ2ySGkyNqW0zGtJr5Huva/view" TargetMode="Externa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1.png"/><Relationship Id="rId4" Type="http://schemas.openxmlformats.org/officeDocument/2006/relationships/image" Target="../media/image14.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0.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developers.google.com/ar" TargetMode="External"/><Relationship Id="rId4" Type="http://schemas.openxmlformats.org/officeDocument/2006/relationships/hyperlink" Target="https://ayusch.com/what-is-arcore/" TargetMode="External"/><Relationship Id="rId5" Type="http://schemas.openxmlformats.org/officeDocument/2006/relationships/hyperlink" Target="https://ayusch.com/building-arcore-app-android-studio/" TargetMode="External"/><Relationship Id="rId6" Type="http://schemas.openxmlformats.org/officeDocument/2006/relationships/hyperlink" Target="https://ayusch.com/arcore-building-augmented-images-application/" TargetMode="External"/><Relationship Id="rId7" Type="http://schemas.openxmlformats.org/officeDocument/2006/relationships/hyperlink" Target="https://ayusch.com/augmented-reality-android-cloud-anchor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0.png"/><Relationship Id="rId5" Type="http://schemas.openxmlformats.org/officeDocument/2006/relationships/image" Target="../media/image19.gif"/><Relationship Id="rId6"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3.png"/><Relationship Id="rId5" Type="http://schemas.openxmlformats.org/officeDocument/2006/relationships/image" Target="../media/image15.png"/><Relationship Id="rId6"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4"/>
          <p:cNvSpPr txBox="1"/>
          <p:nvPr/>
        </p:nvSpPr>
        <p:spPr>
          <a:xfrm>
            <a:off x="1411350" y="2306700"/>
            <a:ext cx="6321300" cy="53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latin typeface="Roboto"/>
                <a:ea typeface="Roboto"/>
                <a:cs typeface="Roboto"/>
                <a:sym typeface="Roboto"/>
              </a:rPr>
              <a:t>Let’s talk A</a:t>
            </a:r>
            <a:r>
              <a:rPr b="1" lang="en" sz="3600">
                <a:latin typeface="Roboto"/>
                <a:ea typeface="Roboto"/>
                <a:cs typeface="Roboto"/>
                <a:sym typeface="Roboto"/>
              </a:rPr>
              <a:t>R</a:t>
            </a:r>
            <a:r>
              <a:rPr lang="en" sz="3600">
                <a:latin typeface="Roboto"/>
                <a:ea typeface="Roboto"/>
                <a:cs typeface="Roboto"/>
                <a:sym typeface="Roboto"/>
              </a:rPr>
              <a:t>Core</a:t>
            </a:r>
            <a:endParaRPr sz="3600">
              <a:latin typeface="Roboto"/>
              <a:ea typeface="Roboto"/>
              <a:cs typeface="Roboto"/>
              <a:sym typeface="Roboto"/>
            </a:endParaRPr>
          </a:p>
        </p:txBody>
      </p:sp>
      <p:sp>
        <p:nvSpPr>
          <p:cNvPr id="91" name="Google Shape;91;p14"/>
          <p:cNvSpPr txBox="1"/>
          <p:nvPr/>
        </p:nvSpPr>
        <p:spPr>
          <a:xfrm>
            <a:off x="2899650" y="2959075"/>
            <a:ext cx="33447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latin typeface="Lato"/>
                <a:ea typeface="Lato"/>
                <a:cs typeface="Lato"/>
                <a:sym typeface="Lato"/>
              </a:rPr>
              <a:t>by Ayusch Jain</a:t>
            </a:r>
            <a:endParaRPr i="1">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729450" y="5790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ARCore</a:t>
            </a:r>
            <a:endParaRPr/>
          </a:p>
        </p:txBody>
      </p:sp>
      <p:sp>
        <p:nvSpPr>
          <p:cNvPr id="146" name="Google Shape;146;p23"/>
          <p:cNvSpPr txBox="1"/>
          <p:nvPr>
            <p:ph idx="1" type="body"/>
          </p:nvPr>
        </p:nvSpPr>
        <p:spPr>
          <a:xfrm>
            <a:off x="729450" y="144120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ARCore is Google’s platform for building augmented reality experiences.</a:t>
            </a:r>
            <a:endParaRPr/>
          </a:p>
          <a:p>
            <a:pPr indent="-311150" lvl="0" marL="457200" rtl="0" algn="l">
              <a:spcBef>
                <a:spcPts val="1600"/>
              </a:spcBef>
              <a:spcAft>
                <a:spcPts val="0"/>
              </a:spcAft>
              <a:buSzPts val="1300"/>
              <a:buChar char="-"/>
            </a:pPr>
            <a:r>
              <a:rPr lang="en"/>
              <a:t>Android</a:t>
            </a:r>
            <a:endParaRPr/>
          </a:p>
          <a:p>
            <a:pPr indent="-311150" lvl="0" marL="457200" rtl="0" algn="l">
              <a:spcBef>
                <a:spcPts val="0"/>
              </a:spcBef>
              <a:spcAft>
                <a:spcPts val="0"/>
              </a:spcAft>
              <a:buSzPts val="1300"/>
              <a:buChar char="-"/>
            </a:pPr>
            <a:r>
              <a:rPr lang="en"/>
              <a:t>iOS</a:t>
            </a:r>
            <a:endParaRPr/>
          </a:p>
          <a:p>
            <a:pPr indent="-311150" lvl="0" marL="457200" rtl="0" algn="l">
              <a:spcBef>
                <a:spcPts val="0"/>
              </a:spcBef>
              <a:spcAft>
                <a:spcPts val="0"/>
              </a:spcAft>
              <a:buSzPts val="1300"/>
              <a:buChar char="-"/>
            </a:pPr>
            <a:r>
              <a:rPr lang="en"/>
              <a:t>Unity</a:t>
            </a:r>
            <a:endParaRPr/>
          </a:p>
          <a:p>
            <a:pPr indent="-311150" lvl="0" marL="457200" rtl="0" algn="l">
              <a:spcBef>
                <a:spcPts val="0"/>
              </a:spcBef>
              <a:spcAft>
                <a:spcPts val="0"/>
              </a:spcAft>
              <a:buSzPts val="1300"/>
              <a:buChar char="-"/>
            </a:pPr>
            <a:r>
              <a:rPr lang="en"/>
              <a:t>Unreal</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729450" y="5720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pillars of ARCore</a:t>
            </a:r>
            <a:endParaRPr/>
          </a:p>
        </p:txBody>
      </p:sp>
      <p:sp>
        <p:nvSpPr>
          <p:cNvPr id="152" name="Google Shape;152;p24"/>
          <p:cNvSpPr txBox="1"/>
          <p:nvPr>
            <p:ph idx="1" type="body"/>
          </p:nvPr>
        </p:nvSpPr>
        <p:spPr>
          <a:xfrm>
            <a:off x="729450" y="1441200"/>
            <a:ext cx="7688700" cy="22611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AutoNum type="arabicPeriod"/>
            </a:pPr>
            <a:r>
              <a:rPr lang="en"/>
              <a:t>Motion Tracking</a:t>
            </a:r>
            <a:endParaRPr/>
          </a:p>
          <a:p>
            <a:pPr indent="-311150" lvl="0" marL="457200" rtl="0" algn="l">
              <a:lnSpc>
                <a:spcPct val="200000"/>
              </a:lnSpc>
              <a:spcBef>
                <a:spcPts val="0"/>
              </a:spcBef>
              <a:spcAft>
                <a:spcPts val="0"/>
              </a:spcAft>
              <a:buSzPts val="1300"/>
              <a:buAutoNum type="arabicPeriod"/>
            </a:pPr>
            <a:r>
              <a:rPr lang="en"/>
              <a:t>Environmental Understanding</a:t>
            </a:r>
            <a:endParaRPr/>
          </a:p>
          <a:p>
            <a:pPr indent="-311150" lvl="0" marL="457200" rtl="0" algn="l">
              <a:lnSpc>
                <a:spcPct val="200000"/>
              </a:lnSpc>
              <a:spcBef>
                <a:spcPts val="0"/>
              </a:spcBef>
              <a:spcAft>
                <a:spcPts val="0"/>
              </a:spcAft>
              <a:buSzPts val="1300"/>
              <a:buAutoNum type="arabicPeriod"/>
            </a:pPr>
            <a:r>
              <a:rPr lang="en"/>
              <a:t>Light Estimation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Motion Tracking</a:t>
            </a:r>
            <a:endParaRPr/>
          </a:p>
        </p:txBody>
      </p:sp>
      <p:pic>
        <p:nvPicPr>
          <p:cNvPr id="158" name="Google Shape;158;p25"/>
          <p:cNvPicPr preferRelativeResize="0"/>
          <p:nvPr/>
        </p:nvPicPr>
        <p:blipFill>
          <a:blip r:embed="rId3">
            <a:alphaModFix/>
          </a:blip>
          <a:stretch>
            <a:fillRect/>
          </a:stretch>
        </p:blipFill>
        <p:spPr>
          <a:xfrm>
            <a:off x="152400" y="1170125"/>
            <a:ext cx="8839202" cy="3758726"/>
          </a:xfrm>
          <a:prstGeom prst="rect">
            <a:avLst/>
          </a:prstGeom>
          <a:noFill/>
          <a:ln>
            <a:noFill/>
          </a:ln>
        </p:spPr>
      </p:pic>
      <p:sp>
        <p:nvSpPr>
          <p:cNvPr id="159" name="Google Shape;159;p25"/>
          <p:cNvSpPr txBox="1"/>
          <p:nvPr/>
        </p:nvSpPr>
        <p:spPr>
          <a:xfrm>
            <a:off x="152400" y="649925"/>
            <a:ext cx="4258200" cy="3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Motion Tracking</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Environmental Understanding</a:t>
            </a:r>
            <a:endParaRPr/>
          </a:p>
        </p:txBody>
      </p:sp>
      <p:pic>
        <p:nvPicPr>
          <p:cNvPr id="165" name="Google Shape;165;p26"/>
          <p:cNvPicPr preferRelativeResize="0"/>
          <p:nvPr/>
        </p:nvPicPr>
        <p:blipFill>
          <a:blip r:embed="rId3">
            <a:alphaModFix/>
          </a:blip>
          <a:stretch>
            <a:fillRect/>
          </a:stretch>
        </p:blipFill>
        <p:spPr>
          <a:xfrm>
            <a:off x="152400" y="1170125"/>
            <a:ext cx="8839202" cy="3758726"/>
          </a:xfrm>
          <a:prstGeom prst="rect">
            <a:avLst/>
          </a:prstGeom>
          <a:noFill/>
          <a:ln>
            <a:noFill/>
          </a:ln>
        </p:spPr>
      </p:pic>
      <p:sp>
        <p:nvSpPr>
          <p:cNvPr id="166" name="Google Shape;166;p26"/>
          <p:cNvSpPr txBox="1"/>
          <p:nvPr/>
        </p:nvSpPr>
        <p:spPr>
          <a:xfrm>
            <a:off x="152400" y="672350"/>
            <a:ext cx="3160200" cy="3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Environmental Understanding</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Light Estimation</a:t>
            </a:r>
            <a:endParaRPr/>
          </a:p>
        </p:txBody>
      </p:sp>
      <p:pic>
        <p:nvPicPr>
          <p:cNvPr id="172" name="Google Shape;172;p27"/>
          <p:cNvPicPr preferRelativeResize="0"/>
          <p:nvPr/>
        </p:nvPicPr>
        <p:blipFill>
          <a:blip r:embed="rId3">
            <a:alphaModFix/>
          </a:blip>
          <a:stretch>
            <a:fillRect/>
          </a:stretch>
        </p:blipFill>
        <p:spPr>
          <a:xfrm>
            <a:off x="199203" y="1175050"/>
            <a:ext cx="8745600" cy="3638175"/>
          </a:xfrm>
          <a:prstGeom prst="rect">
            <a:avLst/>
          </a:prstGeom>
          <a:noFill/>
          <a:ln>
            <a:noFill/>
          </a:ln>
        </p:spPr>
      </p:pic>
      <p:sp>
        <p:nvSpPr>
          <p:cNvPr id="173" name="Google Shape;173;p27"/>
          <p:cNvSpPr txBox="1"/>
          <p:nvPr/>
        </p:nvSpPr>
        <p:spPr>
          <a:xfrm>
            <a:off x="199200" y="683550"/>
            <a:ext cx="3081600" cy="2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Light Estimation</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8"/>
          <p:cNvSpPr txBox="1"/>
          <p:nvPr>
            <p:ph type="title"/>
          </p:nvPr>
        </p:nvSpPr>
        <p:spPr>
          <a:xfrm>
            <a:off x="364125" y="22854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But ARCore is a platform</a:t>
            </a:r>
            <a:r>
              <a:rPr lang="en"/>
              <a:t>...</a:t>
            </a:r>
            <a:r>
              <a:rPr lang="en"/>
              <a: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pic>
        <p:nvPicPr>
          <p:cNvPr id="183" name="Google Shape;183;p29"/>
          <p:cNvPicPr preferRelativeResize="0"/>
          <p:nvPr/>
        </p:nvPicPr>
        <p:blipFill>
          <a:blip r:embed="rId3">
            <a:alphaModFix/>
          </a:blip>
          <a:stretch>
            <a:fillRect/>
          </a:stretch>
        </p:blipFill>
        <p:spPr>
          <a:xfrm>
            <a:off x="3013938" y="152400"/>
            <a:ext cx="3116123" cy="4838700"/>
          </a:xfrm>
          <a:prstGeom prst="rect">
            <a:avLst/>
          </a:prstGeom>
          <a:noFill/>
          <a:ln>
            <a:noFill/>
          </a:ln>
        </p:spPr>
      </p:pic>
      <p:sp>
        <p:nvSpPr>
          <p:cNvPr id="184" name="Google Shape;184;p29"/>
          <p:cNvSpPr txBox="1"/>
          <p:nvPr/>
        </p:nvSpPr>
        <p:spPr>
          <a:xfrm>
            <a:off x="6648275" y="406275"/>
            <a:ext cx="2317500" cy="3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My first ARCore app</a:t>
            </a:r>
            <a:endParaRPr b="1"/>
          </a:p>
        </p:txBody>
      </p:sp>
      <p:cxnSp>
        <p:nvCxnSpPr>
          <p:cNvPr id="185" name="Google Shape;185;p29"/>
          <p:cNvCxnSpPr/>
          <p:nvPr/>
        </p:nvCxnSpPr>
        <p:spPr>
          <a:xfrm rot="10800000">
            <a:off x="5798975" y="566175"/>
            <a:ext cx="849300" cy="5400"/>
          </a:xfrm>
          <a:prstGeom prst="straightConnector1">
            <a:avLst/>
          </a:prstGeom>
          <a:noFill/>
          <a:ln cap="flat" cmpd="sng" w="28575">
            <a:solidFill>
              <a:srgbClr val="FF0000"/>
            </a:solidFill>
            <a:prstDash val="solid"/>
            <a:round/>
            <a:headEnd len="med" w="med" type="none"/>
            <a:tailEnd len="med" w="med" type="triangle"/>
          </a:ln>
        </p:spPr>
      </p:cxnSp>
      <p:sp>
        <p:nvSpPr>
          <p:cNvPr id="186" name="Google Shape;186;p29"/>
          <p:cNvSpPr txBox="1"/>
          <p:nvPr/>
        </p:nvSpPr>
        <p:spPr>
          <a:xfrm>
            <a:off x="1898000" y="1373700"/>
            <a:ext cx="954300" cy="4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OpenGL</a:t>
            </a:r>
            <a:endParaRPr b="1"/>
          </a:p>
        </p:txBody>
      </p:sp>
      <p:cxnSp>
        <p:nvCxnSpPr>
          <p:cNvPr id="187" name="Google Shape;187;p29"/>
          <p:cNvCxnSpPr>
            <a:stCxn id="186" idx="3"/>
          </p:cNvCxnSpPr>
          <p:nvPr/>
        </p:nvCxnSpPr>
        <p:spPr>
          <a:xfrm flipH="1" rot="10800000">
            <a:off x="2852300" y="1604250"/>
            <a:ext cx="503400" cy="5400"/>
          </a:xfrm>
          <a:prstGeom prst="straightConnector1">
            <a:avLst/>
          </a:prstGeom>
          <a:noFill/>
          <a:ln cap="flat" cmpd="sng" w="28575">
            <a:solidFill>
              <a:srgbClr val="FF0000"/>
            </a:solidFill>
            <a:prstDash val="solid"/>
            <a:round/>
            <a:headEnd len="med" w="med" type="none"/>
            <a:tailEnd len="med" w="med" type="triangle"/>
          </a:ln>
        </p:spPr>
      </p:cxnSp>
      <p:sp>
        <p:nvSpPr>
          <p:cNvPr id="188" name="Google Shape;188;p29"/>
          <p:cNvSpPr txBox="1"/>
          <p:nvPr/>
        </p:nvSpPr>
        <p:spPr>
          <a:xfrm>
            <a:off x="6574875" y="3297775"/>
            <a:ext cx="1562400" cy="4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Me</a:t>
            </a:r>
            <a:endParaRPr b="1"/>
          </a:p>
        </p:txBody>
      </p:sp>
      <p:cxnSp>
        <p:nvCxnSpPr>
          <p:cNvPr id="189" name="Google Shape;189;p29"/>
          <p:cNvCxnSpPr>
            <a:stCxn id="188" idx="1"/>
          </p:cNvCxnSpPr>
          <p:nvPr/>
        </p:nvCxnSpPr>
        <p:spPr>
          <a:xfrm rot="10800000">
            <a:off x="6029475" y="3528325"/>
            <a:ext cx="545400" cy="5400"/>
          </a:xfrm>
          <a:prstGeom prst="straightConnector1">
            <a:avLst/>
          </a:prstGeom>
          <a:noFill/>
          <a:ln cap="flat" cmpd="sng" w="28575">
            <a:solidFill>
              <a:srgbClr val="FF0000"/>
            </a:solidFill>
            <a:prstDash val="solid"/>
            <a:round/>
            <a:headEnd len="med" w="med" type="none"/>
            <a:tailEnd len="med" w="med" type="triangle"/>
          </a:ln>
        </p:spPr>
      </p:cxnSp>
      <p:sp>
        <p:nvSpPr>
          <p:cNvPr id="190" name="Google Shape;190;p29"/>
          <p:cNvSpPr txBox="1"/>
          <p:nvPr/>
        </p:nvSpPr>
        <p:spPr>
          <a:xfrm>
            <a:off x="1625375" y="4184000"/>
            <a:ext cx="1321200" cy="40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My Dreams</a:t>
            </a:r>
            <a:endParaRPr b="1"/>
          </a:p>
        </p:txBody>
      </p:sp>
      <p:cxnSp>
        <p:nvCxnSpPr>
          <p:cNvPr id="191" name="Google Shape;191;p29"/>
          <p:cNvCxnSpPr/>
          <p:nvPr/>
        </p:nvCxnSpPr>
        <p:spPr>
          <a:xfrm>
            <a:off x="2726425" y="4383250"/>
            <a:ext cx="870300" cy="63000"/>
          </a:xfrm>
          <a:prstGeom prst="straightConnector1">
            <a:avLst/>
          </a:prstGeom>
          <a:noFill/>
          <a:ln cap="flat" cmpd="sng" w="28575">
            <a:solidFill>
              <a:srgbClr val="FF00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
                                        <p:tgtEl>
                                          <p:spTgt spid="1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8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0"/>
          <p:cNvSpPr txBox="1"/>
          <p:nvPr>
            <p:ph type="title"/>
          </p:nvPr>
        </p:nvSpPr>
        <p:spPr>
          <a:xfrm>
            <a:off x="727650" y="2304150"/>
            <a:ext cx="76887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We need an SDK...</a:t>
            </a:r>
            <a:endParaRPr sz="3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31"/>
          <p:cNvSpPr txBox="1"/>
          <p:nvPr>
            <p:ph type="title"/>
          </p:nvPr>
        </p:nvSpPr>
        <p:spPr>
          <a:xfrm>
            <a:off x="729450" y="6126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Sceneform</a:t>
            </a:r>
            <a:endParaRPr/>
          </a:p>
        </p:txBody>
      </p:sp>
      <p:sp>
        <p:nvSpPr>
          <p:cNvPr id="202" name="Google Shape;202;p31"/>
          <p:cNvSpPr txBox="1"/>
          <p:nvPr>
            <p:ph idx="1" type="body"/>
          </p:nvPr>
        </p:nvSpPr>
        <p:spPr>
          <a:xfrm>
            <a:off x="729450" y="1575675"/>
            <a:ext cx="7688700" cy="22611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Clr>
                <a:srgbClr val="000000"/>
              </a:buClr>
              <a:buSzPts val="1300"/>
              <a:buChar char="-"/>
            </a:pPr>
            <a:r>
              <a:rPr b="1" lang="en">
                <a:solidFill>
                  <a:srgbClr val="000000"/>
                </a:solidFill>
              </a:rPr>
              <a:t>It’s an SDK.</a:t>
            </a:r>
            <a:endParaRPr b="1">
              <a:solidFill>
                <a:srgbClr val="000000"/>
              </a:solidFill>
            </a:endParaRPr>
          </a:p>
          <a:p>
            <a:pPr indent="-311150" lvl="0" marL="457200" rtl="0" algn="l">
              <a:lnSpc>
                <a:spcPct val="200000"/>
              </a:lnSpc>
              <a:spcBef>
                <a:spcPts val="0"/>
              </a:spcBef>
              <a:spcAft>
                <a:spcPts val="0"/>
              </a:spcAft>
              <a:buSzPts val="1300"/>
              <a:buChar char="-"/>
            </a:pPr>
            <a:r>
              <a:rPr lang="en"/>
              <a:t>Sceneform makes it straightforward to render realistic 3D scenes in AR and non-AR apps, without having to learn OpenGL.</a:t>
            </a:r>
            <a:endParaRPr/>
          </a:p>
          <a:p>
            <a:pPr indent="-311150" lvl="0" marL="457200" rtl="0" algn="l">
              <a:lnSpc>
                <a:spcPct val="200000"/>
              </a:lnSpc>
              <a:spcBef>
                <a:spcPts val="0"/>
              </a:spcBef>
              <a:spcAft>
                <a:spcPts val="0"/>
              </a:spcAft>
              <a:buSzPts val="1300"/>
              <a:buChar char="-"/>
            </a:pPr>
            <a:r>
              <a:rPr lang="en"/>
              <a:t>Elegant integration with </a:t>
            </a:r>
            <a:r>
              <a:rPr b="1" lang="en"/>
              <a:t>Android Studio.</a:t>
            </a:r>
            <a:endParaRPr b="1"/>
          </a:p>
          <a:p>
            <a:pPr indent="-311150" lvl="0" marL="457200" rtl="0" algn="l">
              <a:lnSpc>
                <a:spcPct val="200000"/>
              </a:lnSpc>
              <a:spcBef>
                <a:spcPts val="0"/>
              </a:spcBef>
              <a:spcAft>
                <a:spcPts val="0"/>
              </a:spcAft>
              <a:buSzPts val="1300"/>
              <a:buChar char="-"/>
            </a:pPr>
            <a:r>
              <a:rPr lang="en"/>
              <a:t>An Android Studio plugin for importing, viewing, and building 3D assets.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2"/>
          <p:cNvSpPr txBox="1"/>
          <p:nvPr>
            <p:ph type="title"/>
          </p:nvPr>
        </p:nvSpPr>
        <p:spPr>
          <a:xfrm>
            <a:off x="311700" y="22854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Let’s look at some code...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5"/>
          <p:cNvSpPr txBox="1"/>
          <p:nvPr>
            <p:ph type="title"/>
          </p:nvPr>
        </p:nvSpPr>
        <p:spPr>
          <a:xfrm>
            <a:off x="729450" y="5919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Augmented Reality</a:t>
            </a:r>
            <a:endParaRPr/>
          </a:p>
        </p:txBody>
      </p:sp>
      <p:sp>
        <p:nvSpPr>
          <p:cNvPr id="97" name="Google Shape;97;p15"/>
          <p:cNvSpPr txBox="1"/>
          <p:nvPr>
            <p:ph idx="1" type="body"/>
          </p:nvPr>
        </p:nvSpPr>
        <p:spPr>
          <a:xfrm>
            <a:off x="729450" y="159220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A</a:t>
            </a:r>
            <a:r>
              <a:rPr lang="en" sz="1800"/>
              <a:t> technology that superimposes a computer-generated image on a user's view of the real world, thus providing a composite view.  ~Google</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concepts...</a:t>
            </a:r>
            <a:endParaRPr/>
          </a:p>
        </p:txBody>
      </p:sp>
      <p:sp>
        <p:nvSpPr>
          <p:cNvPr id="213" name="Google Shape;213;p3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Char char="-"/>
            </a:pPr>
            <a:r>
              <a:rPr b="1" lang="en"/>
              <a:t>Hit:</a:t>
            </a:r>
            <a:r>
              <a:rPr lang="en"/>
              <a:t> ARCore uses hit testing to take an (x,y) coordinate corresponding to the phone's screen and projects a ray into the camera's view of the world.</a:t>
            </a:r>
            <a:endParaRPr/>
          </a:p>
          <a:p>
            <a:pPr indent="-311150" lvl="0" marL="457200" rtl="0" algn="l">
              <a:lnSpc>
                <a:spcPct val="200000"/>
              </a:lnSpc>
              <a:spcBef>
                <a:spcPts val="0"/>
              </a:spcBef>
              <a:spcAft>
                <a:spcPts val="0"/>
              </a:spcAft>
              <a:buSzPts val="1300"/>
              <a:buChar char="-"/>
            </a:pPr>
            <a:r>
              <a:rPr lang="en"/>
              <a:t>Oriented points lets you place virtual objects on angled surfaces.</a:t>
            </a:r>
            <a:endParaRPr/>
          </a:p>
          <a:p>
            <a:pPr indent="-311150" lvl="0" marL="457200" rtl="0" algn="l">
              <a:lnSpc>
                <a:spcPct val="115000"/>
              </a:lnSpc>
              <a:spcBef>
                <a:spcPts val="0"/>
              </a:spcBef>
              <a:spcAft>
                <a:spcPts val="0"/>
              </a:spcAft>
              <a:buSzPts val="1300"/>
              <a:buChar char="-"/>
            </a:pPr>
            <a:r>
              <a:rPr b="1" lang="en"/>
              <a:t>Anchor: </a:t>
            </a:r>
            <a:r>
              <a:rPr lang="en"/>
              <a:t>When you want to place a virtual object, you need to define an anchor to ensure that ARCore tracks the object's position over time.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4"/>
          <p:cNvSpPr txBox="1"/>
          <p:nvPr>
            <p:ph type="title"/>
          </p:nvPr>
        </p:nvSpPr>
        <p:spPr>
          <a:xfrm>
            <a:off x="353650" y="22854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What’s Next?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22" name="Shape 222"/>
        <p:cNvGrpSpPr/>
        <p:nvPr/>
      </p:nvGrpSpPr>
      <p:grpSpPr>
        <a:xfrm>
          <a:off x="0" y="0"/>
          <a:ext cx="0" cy="0"/>
          <a:chOff x="0" y="0"/>
          <a:chExt cx="0" cy="0"/>
        </a:xfrm>
      </p:grpSpPr>
      <p:pic>
        <p:nvPicPr>
          <p:cNvPr id="223" name="Google Shape;223;p35" title="augmented-images-demo.mp4">
            <a:hlinkClick r:id="rId3"/>
          </p:cNvPr>
          <p:cNvPicPr preferRelativeResize="0"/>
          <p:nvPr/>
        </p:nvPicPr>
        <p:blipFill>
          <a:blip r:embed="rId4">
            <a:alphaModFix/>
          </a:blip>
          <a:stretch>
            <a:fillRect/>
          </a:stretch>
        </p:blipFill>
        <p:spPr>
          <a:xfrm>
            <a:off x="938050" y="0"/>
            <a:ext cx="6857989"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pic>
        <p:nvPicPr>
          <p:cNvPr id="228" name="Google Shape;228;p36"/>
          <p:cNvPicPr preferRelativeResize="0"/>
          <p:nvPr/>
        </p:nvPicPr>
        <p:blipFill>
          <a:blip r:embed="rId3">
            <a:alphaModFix/>
          </a:blip>
          <a:stretch>
            <a:fillRect/>
          </a:stretch>
        </p:blipFill>
        <p:spPr>
          <a:xfrm>
            <a:off x="4572000" y="890266"/>
            <a:ext cx="3636651" cy="3812426"/>
          </a:xfrm>
          <a:prstGeom prst="rect">
            <a:avLst/>
          </a:prstGeom>
          <a:noFill/>
          <a:ln>
            <a:noFill/>
          </a:ln>
        </p:spPr>
      </p:pic>
      <p:pic>
        <p:nvPicPr>
          <p:cNvPr id="229" name="Google Shape;229;p36"/>
          <p:cNvPicPr preferRelativeResize="0"/>
          <p:nvPr/>
        </p:nvPicPr>
        <p:blipFill>
          <a:blip r:embed="rId4">
            <a:alphaModFix/>
          </a:blip>
          <a:stretch>
            <a:fillRect/>
          </a:stretch>
        </p:blipFill>
        <p:spPr>
          <a:xfrm>
            <a:off x="540275" y="1505171"/>
            <a:ext cx="2134775" cy="2582625"/>
          </a:xfrm>
          <a:prstGeom prst="rect">
            <a:avLst/>
          </a:prstGeom>
          <a:noFill/>
          <a:ln>
            <a:noFill/>
          </a:ln>
        </p:spPr>
      </p:pic>
      <p:sp>
        <p:nvSpPr>
          <p:cNvPr id="230" name="Google Shape;230;p36"/>
          <p:cNvSpPr txBox="1"/>
          <p:nvPr/>
        </p:nvSpPr>
        <p:spPr>
          <a:xfrm>
            <a:off x="455650" y="487825"/>
            <a:ext cx="6627300" cy="62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Augmented Faces</a:t>
            </a:r>
            <a:endParaRPr sz="3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37"/>
          <p:cNvSpPr txBox="1"/>
          <p:nvPr>
            <p:ph type="title"/>
          </p:nvPr>
        </p:nvSpPr>
        <p:spPr>
          <a:xfrm>
            <a:off x="520800" y="5866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Anchors</a:t>
            </a:r>
            <a:endParaRPr/>
          </a:p>
        </p:txBody>
      </p:sp>
      <p:pic>
        <p:nvPicPr>
          <p:cNvPr id="236" name="Google Shape;236;p37"/>
          <p:cNvPicPr preferRelativeResize="0"/>
          <p:nvPr/>
        </p:nvPicPr>
        <p:blipFill>
          <a:blip r:embed="rId3">
            <a:alphaModFix/>
          </a:blip>
          <a:stretch>
            <a:fillRect/>
          </a:stretch>
        </p:blipFill>
        <p:spPr>
          <a:xfrm>
            <a:off x="615405" y="1403950"/>
            <a:ext cx="6352233" cy="35784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38"/>
          <p:cNvSpPr txBox="1"/>
          <p:nvPr>
            <p:ph type="title"/>
          </p:nvPr>
        </p:nvSpPr>
        <p:spPr>
          <a:xfrm>
            <a:off x="513175" y="5758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42" name="Google Shape;242;p38"/>
          <p:cNvSpPr txBox="1"/>
          <p:nvPr>
            <p:ph idx="1" type="body"/>
          </p:nvPr>
        </p:nvSpPr>
        <p:spPr>
          <a:xfrm>
            <a:off x="311700" y="151535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u="sng">
                <a:solidFill>
                  <a:schemeClr val="hlink"/>
                </a:solidFill>
                <a:hlinkClick r:id="rId3"/>
              </a:rPr>
              <a:t>https://developers.google.com/ar</a:t>
            </a:r>
            <a:endParaRPr sz="1800"/>
          </a:p>
          <a:p>
            <a:pPr indent="0" lvl="0" marL="0" rtl="0" algn="l">
              <a:spcBef>
                <a:spcPts val="1600"/>
              </a:spcBef>
              <a:spcAft>
                <a:spcPts val="0"/>
              </a:spcAft>
              <a:buNone/>
            </a:pPr>
            <a:r>
              <a:rPr b="1" lang="en"/>
              <a:t> </a:t>
            </a:r>
            <a:endParaRPr b="1"/>
          </a:p>
          <a:p>
            <a:pPr indent="0" lvl="0" marL="0" rtl="0" algn="l">
              <a:spcBef>
                <a:spcPts val="1600"/>
              </a:spcBef>
              <a:spcAft>
                <a:spcPts val="0"/>
              </a:spcAft>
              <a:buNone/>
            </a:pPr>
            <a:r>
              <a:rPr b="1" lang="en"/>
              <a:t>For getting started:</a:t>
            </a:r>
            <a:endParaRPr b="1"/>
          </a:p>
          <a:p>
            <a:pPr indent="-342900" lvl="0" marL="457200" rtl="0" algn="l">
              <a:spcBef>
                <a:spcPts val="1600"/>
              </a:spcBef>
              <a:spcAft>
                <a:spcPts val="0"/>
              </a:spcAft>
              <a:buSzPts val="1800"/>
              <a:buChar char="●"/>
            </a:pPr>
            <a:r>
              <a:rPr lang="en" sz="1800" u="sng">
                <a:solidFill>
                  <a:schemeClr val="hlink"/>
                </a:solidFill>
                <a:hlinkClick r:id="rId4"/>
              </a:rPr>
              <a:t>https://ayusch.com/what-is-arcore/</a:t>
            </a:r>
            <a:endParaRPr sz="1800"/>
          </a:p>
          <a:p>
            <a:pPr indent="-342900" lvl="0" marL="457200" rtl="0" algn="l">
              <a:spcBef>
                <a:spcPts val="0"/>
              </a:spcBef>
              <a:spcAft>
                <a:spcPts val="0"/>
              </a:spcAft>
              <a:buSzPts val="1800"/>
              <a:buChar char="●"/>
            </a:pPr>
            <a:r>
              <a:rPr lang="en" sz="1800" u="sng">
                <a:solidFill>
                  <a:schemeClr val="hlink"/>
                </a:solidFill>
                <a:hlinkClick r:id="rId5"/>
              </a:rPr>
              <a:t>https://ayusch.com/building-arcore-app-android-studio/</a:t>
            </a:r>
            <a:endParaRPr sz="1800"/>
          </a:p>
          <a:p>
            <a:pPr indent="-342900" lvl="0" marL="457200" rtl="0" algn="l">
              <a:spcBef>
                <a:spcPts val="0"/>
              </a:spcBef>
              <a:spcAft>
                <a:spcPts val="0"/>
              </a:spcAft>
              <a:buSzPts val="1800"/>
              <a:buChar char="●"/>
            </a:pPr>
            <a:r>
              <a:rPr lang="en" sz="1800" u="sng">
                <a:solidFill>
                  <a:schemeClr val="hlink"/>
                </a:solidFill>
                <a:hlinkClick r:id="rId6"/>
              </a:rPr>
              <a:t>https://ayusch.com/arcore-building-augmented-images-application/</a:t>
            </a:r>
            <a:endParaRPr sz="1800"/>
          </a:p>
          <a:p>
            <a:pPr indent="-342900" lvl="0" marL="457200" rtl="0" algn="l">
              <a:spcBef>
                <a:spcPts val="0"/>
              </a:spcBef>
              <a:spcAft>
                <a:spcPts val="0"/>
              </a:spcAft>
              <a:buSzPts val="1800"/>
              <a:buChar char="●"/>
            </a:pPr>
            <a:r>
              <a:rPr lang="en" sz="1800" u="sng">
                <a:solidFill>
                  <a:schemeClr val="hlink"/>
                </a:solidFill>
                <a:hlinkClick r:id="rId7"/>
              </a:rPr>
              <a:t>https://ayusch.com/augmented-reality-android-cloud-anchors/</a:t>
            </a:r>
            <a:endParaRPr sz="1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9"/>
          <p:cNvSpPr txBox="1"/>
          <p:nvPr/>
        </p:nvSpPr>
        <p:spPr>
          <a:xfrm>
            <a:off x="260700" y="2012250"/>
            <a:ext cx="8622600" cy="111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t>Thank You!</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pic>
        <p:nvPicPr>
          <p:cNvPr id="102" name="Google Shape;102;p16"/>
          <p:cNvPicPr preferRelativeResize="0"/>
          <p:nvPr/>
        </p:nvPicPr>
        <p:blipFill>
          <a:blip r:embed="rId3">
            <a:alphaModFix/>
          </a:blip>
          <a:stretch>
            <a:fillRect/>
          </a:stretch>
        </p:blipFill>
        <p:spPr>
          <a:xfrm>
            <a:off x="0" y="0"/>
            <a:ext cx="9144003"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7"/>
          <p:cNvSpPr txBox="1"/>
          <p:nvPr>
            <p:ph type="title"/>
          </p:nvPr>
        </p:nvSpPr>
        <p:spPr>
          <a:xfrm>
            <a:off x="727650" y="6013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Uses of AR</a:t>
            </a:r>
            <a:endParaRPr/>
          </a:p>
        </p:txBody>
      </p:sp>
      <p:sp>
        <p:nvSpPr>
          <p:cNvPr id="108" name="Google Shape;108;p17"/>
          <p:cNvSpPr txBox="1"/>
          <p:nvPr>
            <p:ph idx="1" type="body"/>
          </p:nvPr>
        </p:nvSpPr>
        <p:spPr>
          <a:xfrm>
            <a:off x="727650" y="1441200"/>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22222"/>
              </a:buClr>
              <a:buSzPts val="1800"/>
              <a:buFont typeface="Arial"/>
              <a:buChar char="●"/>
            </a:pPr>
            <a:r>
              <a:rPr lang="en" sz="1800">
                <a:solidFill>
                  <a:srgbClr val="222222"/>
                </a:solidFill>
                <a:highlight>
                  <a:srgbClr val="FFFFFF"/>
                </a:highlight>
                <a:latin typeface="Arial"/>
                <a:ea typeface="Arial"/>
                <a:cs typeface="Arial"/>
                <a:sym typeface="Arial"/>
              </a:rPr>
              <a:t>Medical Training</a:t>
            </a:r>
            <a:endParaRPr sz="1800">
              <a:solidFill>
                <a:srgbClr val="222222"/>
              </a:solidFill>
              <a:highlight>
                <a:srgbClr val="FFFFFF"/>
              </a:highlight>
              <a:latin typeface="Arial"/>
              <a:ea typeface="Arial"/>
              <a:cs typeface="Arial"/>
              <a:sym typeface="Arial"/>
            </a:endParaRPr>
          </a:p>
          <a:p>
            <a:pPr indent="-342900" lvl="0" marL="457200" rtl="0" algn="l">
              <a:spcBef>
                <a:spcPts val="0"/>
              </a:spcBef>
              <a:spcAft>
                <a:spcPts val="0"/>
              </a:spcAft>
              <a:buClr>
                <a:srgbClr val="222222"/>
              </a:buClr>
              <a:buSzPts val="1800"/>
              <a:buFont typeface="Arial"/>
              <a:buChar char="●"/>
            </a:pPr>
            <a:r>
              <a:rPr lang="en" sz="1800">
                <a:solidFill>
                  <a:srgbClr val="222222"/>
                </a:solidFill>
                <a:highlight>
                  <a:srgbClr val="FFFFFF"/>
                </a:highlight>
                <a:latin typeface="Arial"/>
                <a:ea typeface="Arial"/>
                <a:cs typeface="Arial"/>
                <a:sym typeface="Arial"/>
              </a:rPr>
              <a:t>Retail</a:t>
            </a:r>
            <a:endParaRPr sz="1800">
              <a:solidFill>
                <a:srgbClr val="222222"/>
              </a:solidFill>
              <a:highlight>
                <a:srgbClr val="FFFFFF"/>
              </a:highlight>
              <a:latin typeface="Arial"/>
              <a:ea typeface="Arial"/>
              <a:cs typeface="Arial"/>
              <a:sym typeface="Arial"/>
            </a:endParaRPr>
          </a:p>
          <a:p>
            <a:pPr indent="-342900" lvl="0" marL="457200" rtl="0" algn="l">
              <a:spcBef>
                <a:spcPts val="0"/>
              </a:spcBef>
              <a:spcAft>
                <a:spcPts val="0"/>
              </a:spcAft>
              <a:buClr>
                <a:srgbClr val="222222"/>
              </a:buClr>
              <a:buSzPts val="1800"/>
              <a:buFont typeface="Arial"/>
              <a:buChar char="●"/>
            </a:pPr>
            <a:r>
              <a:rPr lang="en" sz="1800">
                <a:solidFill>
                  <a:srgbClr val="222222"/>
                </a:solidFill>
                <a:highlight>
                  <a:srgbClr val="FFFFFF"/>
                </a:highlight>
                <a:latin typeface="Arial"/>
                <a:ea typeface="Arial"/>
                <a:cs typeface="Arial"/>
                <a:sym typeface="Arial"/>
              </a:rPr>
              <a:t>Repair &amp; Maintenance</a:t>
            </a:r>
            <a:endParaRPr sz="1800">
              <a:solidFill>
                <a:srgbClr val="222222"/>
              </a:solidFill>
              <a:highlight>
                <a:srgbClr val="FFFFFF"/>
              </a:highlight>
              <a:latin typeface="Arial"/>
              <a:ea typeface="Arial"/>
              <a:cs typeface="Arial"/>
              <a:sym typeface="Arial"/>
            </a:endParaRPr>
          </a:p>
          <a:p>
            <a:pPr indent="-342900" lvl="0" marL="457200" rtl="0" algn="l">
              <a:spcBef>
                <a:spcPts val="0"/>
              </a:spcBef>
              <a:spcAft>
                <a:spcPts val="0"/>
              </a:spcAft>
              <a:buClr>
                <a:srgbClr val="222222"/>
              </a:buClr>
              <a:buSzPts val="1800"/>
              <a:buFont typeface="Arial"/>
              <a:buChar char="●"/>
            </a:pPr>
            <a:r>
              <a:rPr lang="en" sz="1800">
                <a:solidFill>
                  <a:srgbClr val="222222"/>
                </a:solidFill>
                <a:highlight>
                  <a:srgbClr val="FFFFFF"/>
                </a:highlight>
                <a:latin typeface="Arial"/>
                <a:ea typeface="Arial"/>
                <a:cs typeface="Arial"/>
                <a:sym typeface="Arial"/>
              </a:rPr>
              <a:t>Design &amp; Modeling</a:t>
            </a:r>
            <a:endParaRPr sz="1800">
              <a:solidFill>
                <a:srgbClr val="222222"/>
              </a:solidFill>
              <a:highlight>
                <a:srgbClr val="FFFFFF"/>
              </a:highlight>
              <a:latin typeface="Arial"/>
              <a:ea typeface="Arial"/>
              <a:cs typeface="Arial"/>
              <a:sym typeface="Arial"/>
            </a:endParaRPr>
          </a:p>
          <a:p>
            <a:pPr indent="-342900" lvl="0" marL="457200" rtl="0" algn="l">
              <a:spcBef>
                <a:spcPts val="0"/>
              </a:spcBef>
              <a:spcAft>
                <a:spcPts val="0"/>
              </a:spcAft>
              <a:buClr>
                <a:srgbClr val="222222"/>
              </a:buClr>
              <a:buSzPts val="1800"/>
              <a:buFont typeface="Arial"/>
              <a:buChar char="●"/>
            </a:pPr>
            <a:r>
              <a:rPr lang="en" sz="1800">
                <a:solidFill>
                  <a:srgbClr val="222222"/>
                </a:solidFill>
                <a:highlight>
                  <a:srgbClr val="FFFFFF"/>
                </a:highlight>
                <a:latin typeface="Arial"/>
                <a:ea typeface="Arial"/>
                <a:cs typeface="Arial"/>
                <a:sym typeface="Arial"/>
              </a:rPr>
              <a:t>Business Logistics</a:t>
            </a:r>
            <a:endParaRPr sz="1800">
              <a:solidFill>
                <a:srgbClr val="222222"/>
              </a:solidFill>
              <a:highlight>
                <a:srgbClr val="FFFFFF"/>
              </a:highlight>
              <a:latin typeface="Arial"/>
              <a:ea typeface="Arial"/>
              <a:cs typeface="Arial"/>
              <a:sym typeface="Arial"/>
            </a:endParaRPr>
          </a:p>
          <a:p>
            <a:pPr indent="-342900" lvl="0" marL="457200" rtl="0" algn="l">
              <a:spcBef>
                <a:spcPts val="0"/>
              </a:spcBef>
              <a:spcAft>
                <a:spcPts val="0"/>
              </a:spcAft>
              <a:buClr>
                <a:srgbClr val="222222"/>
              </a:buClr>
              <a:buSzPts val="1800"/>
              <a:buFont typeface="Arial"/>
              <a:buChar char="●"/>
            </a:pPr>
            <a:r>
              <a:rPr lang="en" sz="1800">
                <a:solidFill>
                  <a:srgbClr val="222222"/>
                </a:solidFill>
                <a:highlight>
                  <a:srgbClr val="FFFFFF"/>
                </a:highlight>
                <a:latin typeface="Arial"/>
                <a:ea typeface="Arial"/>
                <a:cs typeface="Arial"/>
                <a:sym typeface="Arial"/>
              </a:rPr>
              <a:t>Tourism Industry</a:t>
            </a:r>
            <a:endParaRPr sz="1800">
              <a:solidFill>
                <a:srgbClr val="222222"/>
              </a:solidFill>
              <a:highlight>
                <a:srgbClr val="FFFFFF"/>
              </a:highlight>
              <a:latin typeface="Arial"/>
              <a:ea typeface="Arial"/>
              <a:cs typeface="Arial"/>
              <a:sym typeface="Arial"/>
            </a:endParaRPr>
          </a:p>
          <a:p>
            <a:pPr indent="-342900" lvl="0" marL="457200" rtl="0" algn="l">
              <a:spcBef>
                <a:spcPts val="0"/>
              </a:spcBef>
              <a:spcAft>
                <a:spcPts val="0"/>
              </a:spcAft>
              <a:buClr>
                <a:srgbClr val="222222"/>
              </a:buClr>
              <a:buSzPts val="1800"/>
              <a:buFont typeface="Arial"/>
              <a:buChar char="●"/>
            </a:pPr>
            <a:r>
              <a:rPr lang="en" sz="1800">
                <a:solidFill>
                  <a:srgbClr val="222222"/>
                </a:solidFill>
                <a:highlight>
                  <a:srgbClr val="FFFFFF"/>
                </a:highlight>
                <a:latin typeface="Arial"/>
                <a:ea typeface="Arial"/>
                <a:cs typeface="Arial"/>
                <a:sym typeface="Arial"/>
              </a:rPr>
              <a:t>Classroom Education</a:t>
            </a:r>
            <a:endParaRPr sz="1800">
              <a:solidFill>
                <a:srgbClr val="222222"/>
              </a:solidFill>
              <a:highlight>
                <a:srgbClr val="FFFFFF"/>
              </a:highlight>
              <a:latin typeface="Arial"/>
              <a:ea typeface="Arial"/>
              <a:cs typeface="Arial"/>
              <a:sym typeface="Arial"/>
            </a:endParaRPr>
          </a:p>
          <a:p>
            <a:pPr indent="-342900" lvl="0" marL="457200" rtl="0" algn="l">
              <a:spcBef>
                <a:spcPts val="0"/>
              </a:spcBef>
              <a:spcAft>
                <a:spcPts val="0"/>
              </a:spcAft>
              <a:buClr>
                <a:srgbClr val="222222"/>
              </a:buClr>
              <a:buSzPts val="1800"/>
              <a:buFont typeface="Arial"/>
              <a:buChar char="●"/>
            </a:pPr>
            <a:r>
              <a:rPr lang="en" sz="1800">
                <a:solidFill>
                  <a:srgbClr val="222222"/>
                </a:solidFill>
                <a:highlight>
                  <a:srgbClr val="FFFFFF"/>
                </a:highlight>
                <a:latin typeface="Arial"/>
                <a:ea typeface="Arial"/>
                <a:cs typeface="Arial"/>
                <a:sym typeface="Arial"/>
              </a:rPr>
              <a:t>Field Service</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pic>
        <p:nvPicPr>
          <p:cNvPr id="113" name="Google Shape;113;p18"/>
          <p:cNvPicPr preferRelativeResize="0"/>
          <p:nvPr/>
        </p:nvPicPr>
        <p:blipFill>
          <a:blip r:embed="rId3">
            <a:alphaModFix/>
          </a:blip>
          <a:stretch>
            <a:fillRect/>
          </a:stretch>
        </p:blipFill>
        <p:spPr>
          <a:xfrm>
            <a:off x="0" y="0"/>
            <a:ext cx="4167699" cy="2746350"/>
          </a:xfrm>
          <a:prstGeom prst="rect">
            <a:avLst/>
          </a:prstGeom>
          <a:noFill/>
          <a:ln>
            <a:noFill/>
          </a:ln>
        </p:spPr>
      </p:pic>
      <p:pic>
        <p:nvPicPr>
          <p:cNvPr id="114" name="Google Shape;114;p18"/>
          <p:cNvPicPr preferRelativeResize="0"/>
          <p:nvPr/>
        </p:nvPicPr>
        <p:blipFill>
          <a:blip r:embed="rId4">
            <a:alphaModFix/>
          </a:blip>
          <a:stretch>
            <a:fillRect/>
          </a:stretch>
        </p:blipFill>
        <p:spPr>
          <a:xfrm>
            <a:off x="4167700" y="0"/>
            <a:ext cx="4976301" cy="2746350"/>
          </a:xfrm>
          <a:prstGeom prst="rect">
            <a:avLst/>
          </a:prstGeom>
          <a:noFill/>
          <a:ln>
            <a:noFill/>
          </a:ln>
        </p:spPr>
      </p:pic>
      <p:pic>
        <p:nvPicPr>
          <p:cNvPr id="115" name="Google Shape;115;p18"/>
          <p:cNvPicPr preferRelativeResize="0"/>
          <p:nvPr/>
        </p:nvPicPr>
        <p:blipFill>
          <a:blip r:embed="rId5">
            <a:alphaModFix/>
          </a:blip>
          <a:stretch>
            <a:fillRect/>
          </a:stretch>
        </p:blipFill>
        <p:spPr>
          <a:xfrm>
            <a:off x="0" y="2746350"/>
            <a:ext cx="4167700" cy="2397150"/>
          </a:xfrm>
          <a:prstGeom prst="rect">
            <a:avLst/>
          </a:prstGeom>
          <a:noFill/>
          <a:ln>
            <a:noFill/>
          </a:ln>
        </p:spPr>
      </p:pic>
      <p:pic>
        <p:nvPicPr>
          <p:cNvPr id="116" name="Google Shape;116;p18"/>
          <p:cNvPicPr preferRelativeResize="0"/>
          <p:nvPr/>
        </p:nvPicPr>
        <p:blipFill>
          <a:blip r:embed="rId6">
            <a:alphaModFix/>
          </a:blip>
          <a:stretch>
            <a:fillRect/>
          </a:stretch>
        </p:blipFill>
        <p:spPr>
          <a:xfrm>
            <a:off x="4167700" y="2746350"/>
            <a:ext cx="4976301" cy="23971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727650" y="5664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World without ARCore</a:t>
            </a:r>
            <a:endParaRPr/>
          </a:p>
        </p:txBody>
      </p:sp>
      <p:pic>
        <p:nvPicPr>
          <p:cNvPr id="122" name="Google Shape;122;p19"/>
          <p:cNvPicPr preferRelativeResize="0"/>
          <p:nvPr/>
        </p:nvPicPr>
        <p:blipFill>
          <a:blip r:embed="rId3">
            <a:alphaModFix/>
          </a:blip>
          <a:stretch>
            <a:fillRect/>
          </a:stretch>
        </p:blipFill>
        <p:spPr>
          <a:xfrm>
            <a:off x="311700" y="1925263"/>
            <a:ext cx="1905000" cy="790575"/>
          </a:xfrm>
          <a:prstGeom prst="rect">
            <a:avLst/>
          </a:prstGeom>
          <a:noFill/>
          <a:ln>
            <a:noFill/>
          </a:ln>
        </p:spPr>
      </p:pic>
      <p:pic>
        <p:nvPicPr>
          <p:cNvPr id="123" name="Google Shape;123;p19"/>
          <p:cNvPicPr preferRelativeResize="0"/>
          <p:nvPr/>
        </p:nvPicPr>
        <p:blipFill>
          <a:blip r:embed="rId4">
            <a:alphaModFix/>
          </a:blip>
          <a:stretch>
            <a:fillRect/>
          </a:stretch>
        </p:blipFill>
        <p:spPr>
          <a:xfrm>
            <a:off x="3152700" y="1448879"/>
            <a:ext cx="1419300" cy="1759921"/>
          </a:xfrm>
          <a:prstGeom prst="rect">
            <a:avLst/>
          </a:prstGeom>
          <a:noFill/>
          <a:ln>
            <a:noFill/>
          </a:ln>
        </p:spPr>
      </p:pic>
      <p:pic>
        <p:nvPicPr>
          <p:cNvPr id="124" name="Google Shape;124;p19"/>
          <p:cNvPicPr preferRelativeResize="0"/>
          <p:nvPr/>
        </p:nvPicPr>
        <p:blipFill>
          <a:blip r:embed="rId5">
            <a:alphaModFix/>
          </a:blip>
          <a:stretch>
            <a:fillRect/>
          </a:stretch>
        </p:blipFill>
        <p:spPr>
          <a:xfrm>
            <a:off x="5521350" y="1884212"/>
            <a:ext cx="3135551" cy="872725"/>
          </a:xfrm>
          <a:prstGeom prst="rect">
            <a:avLst/>
          </a:prstGeom>
          <a:noFill/>
          <a:ln>
            <a:noFill/>
          </a:ln>
        </p:spPr>
      </p:pic>
      <p:pic>
        <p:nvPicPr>
          <p:cNvPr id="125" name="Google Shape;125;p19"/>
          <p:cNvPicPr preferRelativeResize="0"/>
          <p:nvPr/>
        </p:nvPicPr>
        <p:blipFill>
          <a:blip r:embed="rId6">
            <a:alphaModFix/>
          </a:blip>
          <a:stretch>
            <a:fillRect/>
          </a:stretch>
        </p:blipFill>
        <p:spPr>
          <a:xfrm>
            <a:off x="2385800" y="3920050"/>
            <a:ext cx="3135551" cy="630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pic>
        <p:nvPicPr>
          <p:cNvPr id="130" name="Google Shape;130;p20"/>
          <p:cNvPicPr preferRelativeResize="0"/>
          <p:nvPr/>
        </p:nvPicPr>
        <p:blipFill>
          <a:blip r:embed="rId3">
            <a:alphaModFix/>
          </a:blip>
          <a:stretch>
            <a:fillRect/>
          </a:stretch>
        </p:blipFill>
        <p:spPr>
          <a:xfrm>
            <a:off x="2782000" y="0"/>
            <a:ext cx="3283225"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id="135" name="Google Shape;135;p21"/>
          <p:cNvPicPr preferRelativeResize="0"/>
          <p:nvPr/>
        </p:nvPicPr>
        <p:blipFill>
          <a:blip r:embed="rId3">
            <a:alphaModFix/>
          </a:blip>
          <a:stretch>
            <a:fillRect/>
          </a:stretch>
        </p:blipFill>
        <p:spPr>
          <a:xfrm>
            <a:off x="3566525" y="683550"/>
            <a:ext cx="2010950" cy="4307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pic>
        <p:nvPicPr>
          <p:cNvPr id="140" name="Google Shape;140;p22"/>
          <p:cNvPicPr preferRelativeResize="0"/>
          <p:nvPr/>
        </p:nvPicPr>
        <p:blipFill>
          <a:blip r:embed="rId3">
            <a:alphaModFix/>
          </a:blip>
          <a:stretch>
            <a:fillRect/>
          </a:stretch>
        </p:blipFill>
        <p:spPr>
          <a:xfrm>
            <a:off x="3274500" y="571500"/>
            <a:ext cx="2595002" cy="441959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